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Heebo"/>
      <p:regular r:id="rId13"/>
      <p:bold r:id="rId14"/>
    </p:embeddedFont>
    <p:embeddedFont>
      <p:font typeface="Crimson Pro"/>
      <p:regular r:id="rId15"/>
      <p:bold r:id="rId16"/>
      <p:italic r:id="rId17"/>
      <p:boldItalic r:id="rId18"/>
    </p:embeddedFont>
    <p:embeddedFont>
      <p:font typeface="Crimson Pro SemiBold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rimsonProSemiBold-bold.fntdata"/><Relationship Id="rId11" Type="http://schemas.openxmlformats.org/officeDocument/2006/relationships/slide" Target="slides/slide7.xml"/><Relationship Id="rId22" Type="http://schemas.openxmlformats.org/officeDocument/2006/relationships/font" Target="fonts/CrimsonProSemiBold-boldItalic.fntdata"/><Relationship Id="rId10" Type="http://schemas.openxmlformats.org/officeDocument/2006/relationships/slide" Target="slides/slide6.xml"/><Relationship Id="rId21" Type="http://schemas.openxmlformats.org/officeDocument/2006/relationships/font" Target="fonts/CrimsonProSemiBold-italic.fntdata"/><Relationship Id="rId13" Type="http://schemas.openxmlformats.org/officeDocument/2006/relationships/font" Target="fonts/Heebo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rimsonPro-regular.fntdata"/><Relationship Id="rId14" Type="http://schemas.openxmlformats.org/officeDocument/2006/relationships/font" Target="fonts/Heebo-bold.fntdata"/><Relationship Id="rId17" Type="http://schemas.openxmlformats.org/officeDocument/2006/relationships/font" Target="fonts/CrimsonPro-italic.fntdata"/><Relationship Id="rId16" Type="http://schemas.openxmlformats.org/officeDocument/2006/relationships/font" Target="fonts/CrimsonPro-bold.fntdata"/><Relationship Id="rId5" Type="http://schemas.openxmlformats.org/officeDocument/2006/relationships/slide" Target="slides/slide1.xml"/><Relationship Id="rId19" Type="http://schemas.openxmlformats.org/officeDocument/2006/relationships/font" Target="fonts/CrimsonProSemiBold-regular.fntdata"/><Relationship Id="rId6" Type="http://schemas.openxmlformats.org/officeDocument/2006/relationships/slide" Target="slides/slide2.xml"/><Relationship Id="rId18" Type="http://schemas.openxmlformats.org/officeDocument/2006/relationships/font" Target="fonts/CrimsonPr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" name="Google Shape;2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" name="Google Shape;3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676617477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676617477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3676617477b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676617477b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676617477b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3676617477b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676617477b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676617477b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3676617477b_0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3.png"/><Relationship Id="rId7" Type="http://schemas.openxmlformats.org/officeDocument/2006/relationships/image" Target="../media/image11.png"/><Relationship Id="rId8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12.png"/><Relationship Id="rId7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8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i="0" lang="en-US" sz="4450" u="none" cap="none" strike="noStrike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Android Hackathon Project </a:t>
            </a:r>
            <a:endParaRPr b="0" i="0" sz="4450" u="none" cap="none" strike="noStrike"/>
          </a:p>
        </p:txBody>
      </p:sp>
      <p:sp>
        <p:nvSpPr>
          <p:cNvPr id="33" name="Google Shape;33;p8"/>
          <p:cNvSpPr/>
          <p:nvPr/>
        </p:nvSpPr>
        <p:spPr>
          <a:xfrm>
            <a:off x="6280190" y="3751898"/>
            <a:ext cx="75564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20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APP: RAKSHINI</a:t>
            </a:r>
            <a:endParaRPr sz="20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3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An app for the women</a:t>
            </a:r>
            <a:endParaRPr sz="13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793801" y="605500"/>
            <a:ext cx="64314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i="0" lang="en-US" sz="4450" u="none" cap="none" strike="noStrike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Team &amp; Project Identity</a:t>
            </a:r>
            <a:endParaRPr b="0" i="0" sz="4450" u="none" cap="none" strike="noStrike"/>
          </a:p>
        </p:txBody>
      </p:sp>
      <p:sp>
        <p:nvSpPr>
          <p:cNvPr id="40" name="Google Shape;40;p9"/>
          <p:cNvSpPr/>
          <p:nvPr/>
        </p:nvSpPr>
        <p:spPr>
          <a:xfrm>
            <a:off x="793790" y="1724240"/>
            <a:ext cx="13042800" cy="1806000"/>
          </a:xfrm>
          <a:prstGeom prst="roundRect">
            <a:avLst>
              <a:gd fmla="val 1884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/>
          <p:nvPr/>
        </p:nvSpPr>
        <p:spPr>
          <a:xfrm>
            <a:off x="1028579" y="2000979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i="0" lang="en-US" sz="22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Team Name</a:t>
            </a:r>
            <a:endParaRPr b="0" i="0" sz="2200" u="none" cap="none" strike="noStrike"/>
          </a:p>
        </p:txBody>
      </p:sp>
      <p:sp>
        <p:nvSpPr>
          <p:cNvPr id="42" name="Google Shape;42;p9"/>
          <p:cNvSpPr/>
          <p:nvPr/>
        </p:nvSpPr>
        <p:spPr>
          <a:xfrm>
            <a:off x="1020779" y="2526072"/>
            <a:ext cx="125892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Rakshini</a:t>
            </a:r>
            <a:endParaRPr b="0" i="0" sz="1750" u="none" cap="none" strike="noStrike"/>
          </a:p>
        </p:txBody>
      </p:sp>
      <p:sp>
        <p:nvSpPr>
          <p:cNvPr id="43" name="Google Shape;43;p9"/>
          <p:cNvSpPr/>
          <p:nvPr/>
        </p:nvSpPr>
        <p:spPr>
          <a:xfrm>
            <a:off x="1020554" y="3041850"/>
            <a:ext cx="125892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b="1" i="0" lang="en-US" sz="1750" u="none" cap="none" strike="noStrike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Team Lead Details</a:t>
            </a:r>
            <a:endParaRPr b="0" i="0" sz="1750" u="none" cap="none" strike="noStrike"/>
          </a:p>
        </p:txBody>
      </p:sp>
      <p:sp>
        <p:nvSpPr>
          <p:cNvPr id="44" name="Google Shape;44;p9"/>
          <p:cNvSpPr/>
          <p:nvPr/>
        </p:nvSpPr>
        <p:spPr>
          <a:xfrm>
            <a:off x="793800" y="3557625"/>
            <a:ext cx="13042800" cy="4283400"/>
          </a:xfrm>
          <a:prstGeom prst="roundRect">
            <a:avLst>
              <a:gd fmla="val 1042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9"/>
          <p:cNvSpPr/>
          <p:nvPr/>
        </p:nvSpPr>
        <p:spPr>
          <a:xfrm>
            <a:off x="801410" y="4100751"/>
            <a:ext cx="13027500" cy="650400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/>
          <p:nvPr/>
        </p:nvSpPr>
        <p:spPr>
          <a:xfrm>
            <a:off x="1028568" y="3710484"/>
            <a:ext cx="21480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Team Member</a:t>
            </a:r>
            <a:endParaRPr b="0" i="0" sz="1750" u="none" cap="none" strike="noStrike"/>
          </a:p>
        </p:txBody>
      </p:sp>
      <p:sp>
        <p:nvSpPr>
          <p:cNvPr id="47" name="Google Shape;47;p9"/>
          <p:cNvSpPr/>
          <p:nvPr/>
        </p:nvSpPr>
        <p:spPr>
          <a:xfrm>
            <a:off x="3726161" y="3710409"/>
            <a:ext cx="21441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Registration No.</a:t>
            </a:r>
            <a:endParaRPr b="0" i="0" sz="1750" u="none" cap="none" strike="noStrike"/>
          </a:p>
        </p:txBody>
      </p:sp>
      <p:sp>
        <p:nvSpPr>
          <p:cNvPr id="48" name="Google Shape;48;p9"/>
          <p:cNvSpPr/>
          <p:nvPr/>
        </p:nvSpPr>
        <p:spPr>
          <a:xfrm>
            <a:off x="6243055" y="3710484"/>
            <a:ext cx="21441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Batch</a:t>
            </a:r>
            <a:endParaRPr b="0" i="0" sz="1750" u="none" cap="none" strike="noStrike"/>
          </a:p>
        </p:txBody>
      </p:sp>
      <p:sp>
        <p:nvSpPr>
          <p:cNvPr id="49" name="Google Shape;49;p9"/>
          <p:cNvSpPr/>
          <p:nvPr/>
        </p:nvSpPr>
        <p:spPr>
          <a:xfrm>
            <a:off x="8759950" y="3710484"/>
            <a:ext cx="21441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Department</a:t>
            </a:r>
            <a:endParaRPr b="0" i="0" sz="1750" u="none" cap="none" strike="noStrike"/>
          </a:p>
        </p:txBody>
      </p:sp>
      <p:sp>
        <p:nvSpPr>
          <p:cNvPr id="50" name="Google Shape;50;p9"/>
          <p:cNvSpPr/>
          <p:nvPr/>
        </p:nvSpPr>
        <p:spPr>
          <a:xfrm>
            <a:off x="11454395" y="3710484"/>
            <a:ext cx="21480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Year</a:t>
            </a:r>
            <a:endParaRPr b="0" i="0" sz="1750" u="none" cap="none" strike="noStrike"/>
          </a:p>
        </p:txBody>
      </p:sp>
      <p:sp>
        <p:nvSpPr>
          <p:cNvPr id="51" name="Google Shape;51;p9"/>
          <p:cNvSpPr/>
          <p:nvPr/>
        </p:nvSpPr>
        <p:spPr>
          <a:xfrm>
            <a:off x="801410" y="4751070"/>
            <a:ext cx="13027581" cy="65031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9"/>
          <p:cNvSpPr/>
          <p:nvPr/>
        </p:nvSpPr>
        <p:spPr>
          <a:xfrm>
            <a:off x="1028574" y="4894775"/>
            <a:ext cx="2609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Akshit Kumar</a:t>
            </a:r>
            <a:endParaRPr b="0" i="0" sz="1750" u="none" cap="none" strike="noStrike"/>
          </a:p>
        </p:txBody>
      </p:sp>
      <p:sp>
        <p:nvSpPr>
          <p:cNvPr id="53" name="Google Shape;53;p9"/>
          <p:cNvSpPr/>
          <p:nvPr/>
        </p:nvSpPr>
        <p:spPr>
          <a:xfrm>
            <a:off x="3961836" y="4894728"/>
            <a:ext cx="21441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22BCE10406</a:t>
            </a:r>
            <a:endParaRPr b="0" i="0" sz="1750" u="none" cap="none" strike="noStrike"/>
          </a:p>
        </p:txBody>
      </p:sp>
      <p:sp>
        <p:nvSpPr>
          <p:cNvPr id="54" name="Google Shape;54;p9"/>
          <p:cNvSpPr/>
          <p:nvPr/>
        </p:nvSpPr>
        <p:spPr>
          <a:xfrm>
            <a:off x="6243280" y="4894778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</a:t>
            </a:r>
            <a:endParaRPr b="0" i="0" sz="1750" u="none" cap="none" strike="noStrike"/>
          </a:p>
        </p:txBody>
      </p:sp>
      <p:sp>
        <p:nvSpPr>
          <p:cNvPr id="55" name="Google Shape;55;p9"/>
          <p:cNvSpPr/>
          <p:nvPr/>
        </p:nvSpPr>
        <p:spPr>
          <a:xfrm>
            <a:off x="8848725" y="4894778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CSE</a:t>
            </a:r>
            <a:endParaRPr b="0" i="0" sz="1750" u="none" cap="none" strike="noStrike"/>
          </a:p>
        </p:txBody>
      </p:sp>
      <p:sp>
        <p:nvSpPr>
          <p:cNvPr id="56" name="Google Shape;56;p9"/>
          <p:cNvSpPr/>
          <p:nvPr/>
        </p:nvSpPr>
        <p:spPr>
          <a:xfrm>
            <a:off x="11454170" y="4894778"/>
            <a:ext cx="214800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2026</a:t>
            </a:r>
            <a:endParaRPr b="0" i="0" sz="1750" u="none" cap="none" strike="noStrike"/>
          </a:p>
        </p:txBody>
      </p:sp>
      <p:sp>
        <p:nvSpPr>
          <p:cNvPr id="57" name="Google Shape;57;p9"/>
          <p:cNvSpPr/>
          <p:nvPr/>
        </p:nvSpPr>
        <p:spPr>
          <a:xfrm>
            <a:off x="801410" y="5401389"/>
            <a:ext cx="13027581" cy="65031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1028581" y="5545098"/>
            <a:ext cx="214800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Jihirsh Singh</a:t>
            </a:r>
            <a:endParaRPr b="0" i="0" sz="1750" u="none" cap="none" strike="noStrike"/>
          </a:p>
        </p:txBody>
      </p:sp>
      <p:sp>
        <p:nvSpPr>
          <p:cNvPr id="59" name="Google Shape;59;p9"/>
          <p:cNvSpPr/>
          <p:nvPr/>
        </p:nvSpPr>
        <p:spPr>
          <a:xfrm>
            <a:off x="3961836" y="5545048"/>
            <a:ext cx="21441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22BCE11267</a:t>
            </a:r>
            <a:endParaRPr b="0" i="0" sz="1750" u="none" cap="none" strike="noStrike"/>
          </a:p>
        </p:txBody>
      </p:sp>
      <p:sp>
        <p:nvSpPr>
          <p:cNvPr id="60" name="Google Shape;60;p9"/>
          <p:cNvSpPr/>
          <p:nvPr/>
        </p:nvSpPr>
        <p:spPr>
          <a:xfrm>
            <a:off x="6243280" y="5545098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</a:t>
            </a:r>
            <a:endParaRPr b="0" i="0" sz="1750" u="none" cap="none" strike="noStrike"/>
          </a:p>
        </p:txBody>
      </p:sp>
      <p:sp>
        <p:nvSpPr>
          <p:cNvPr id="61" name="Google Shape;61;p9"/>
          <p:cNvSpPr/>
          <p:nvPr/>
        </p:nvSpPr>
        <p:spPr>
          <a:xfrm>
            <a:off x="8848725" y="5545098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CSE</a:t>
            </a:r>
            <a:endParaRPr b="0" i="0" sz="1750" u="none" cap="none" strike="noStrike"/>
          </a:p>
        </p:txBody>
      </p:sp>
      <p:sp>
        <p:nvSpPr>
          <p:cNvPr id="62" name="Google Shape;62;p9"/>
          <p:cNvSpPr/>
          <p:nvPr/>
        </p:nvSpPr>
        <p:spPr>
          <a:xfrm>
            <a:off x="11454170" y="5545098"/>
            <a:ext cx="214800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2026</a:t>
            </a:r>
            <a:endParaRPr b="0" i="0" sz="1750" u="none" cap="none" strike="noStrike"/>
          </a:p>
        </p:txBody>
      </p:sp>
      <p:sp>
        <p:nvSpPr>
          <p:cNvPr id="63" name="Google Shape;63;p9"/>
          <p:cNvSpPr/>
          <p:nvPr/>
        </p:nvSpPr>
        <p:spPr>
          <a:xfrm>
            <a:off x="801410" y="6051709"/>
            <a:ext cx="13027581" cy="65031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1028581" y="6195417"/>
            <a:ext cx="21480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Dindayal Sinha</a:t>
            </a:r>
            <a:endParaRPr b="0" i="0" sz="1750" u="none" cap="none" strike="noStrike"/>
          </a:p>
        </p:txBody>
      </p:sp>
      <p:sp>
        <p:nvSpPr>
          <p:cNvPr id="65" name="Google Shape;65;p9"/>
          <p:cNvSpPr/>
          <p:nvPr/>
        </p:nvSpPr>
        <p:spPr>
          <a:xfrm>
            <a:off x="3961836" y="6195355"/>
            <a:ext cx="21441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22BCE10707</a:t>
            </a:r>
            <a:endParaRPr b="0" i="0" sz="1750" u="none" cap="none" strike="noStrike"/>
          </a:p>
        </p:txBody>
      </p:sp>
      <p:sp>
        <p:nvSpPr>
          <p:cNvPr id="66" name="Google Shape;66;p9"/>
          <p:cNvSpPr/>
          <p:nvPr/>
        </p:nvSpPr>
        <p:spPr>
          <a:xfrm>
            <a:off x="6243280" y="6195417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</a:t>
            </a:r>
            <a:endParaRPr b="0" i="0" sz="1750" u="none" cap="none" strike="noStrike"/>
          </a:p>
        </p:txBody>
      </p:sp>
      <p:sp>
        <p:nvSpPr>
          <p:cNvPr id="67" name="Google Shape;67;p9"/>
          <p:cNvSpPr/>
          <p:nvPr/>
        </p:nvSpPr>
        <p:spPr>
          <a:xfrm>
            <a:off x="8848725" y="6195417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CSE</a:t>
            </a:r>
            <a:endParaRPr b="0" i="0" sz="1750" u="none" cap="none" strike="noStrike"/>
          </a:p>
        </p:txBody>
      </p:sp>
      <p:sp>
        <p:nvSpPr>
          <p:cNvPr id="68" name="Google Shape;68;p9"/>
          <p:cNvSpPr/>
          <p:nvPr/>
        </p:nvSpPr>
        <p:spPr>
          <a:xfrm>
            <a:off x="11454170" y="6195417"/>
            <a:ext cx="214800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2026</a:t>
            </a:r>
            <a:endParaRPr b="0" i="0" sz="1750" u="none" cap="none" strike="noStrike"/>
          </a:p>
        </p:txBody>
      </p:sp>
      <p:sp>
        <p:nvSpPr>
          <p:cNvPr id="69" name="Google Shape;69;p9"/>
          <p:cNvSpPr/>
          <p:nvPr/>
        </p:nvSpPr>
        <p:spPr>
          <a:xfrm>
            <a:off x="801410" y="6702028"/>
            <a:ext cx="13027500" cy="650400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9"/>
          <p:cNvSpPr/>
          <p:nvPr/>
        </p:nvSpPr>
        <p:spPr>
          <a:xfrm>
            <a:off x="1028581" y="6845737"/>
            <a:ext cx="214800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Siddharth</a:t>
            </a: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 Jha</a:t>
            </a:r>
            <a:endParaRPr b="0" i="0" sz="1750" u="none" cap="none" strike="noStrike"/>
          </a:p>
        </p:txBody>
      </p:sp>
      <p:sp>
        <p:nvSpPr>
          <p:cNvPr id="71" name="Google Shape;71;p9"/>
          <p:cNvSpPr/>
          <p:nvPr/>
        </p:nvSpPr>
        <p:spPr>
          <a:xfrm>
            <a:off x="3961836" y="6845687"/>
            <a:ext cx="21441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22BCE10997</a:t>
            </a:r>
            <a:endParaRPr b="0" i="0" sz="1750" u="none" cap="none" strike="noStrike"/>
          </a:p>
        </p:txBody>
      </p:sp>
      <p:sp>
        <p:nvSpPr>
          <p:cNvPr id="72" name="Google Shape;72;p9"/>
          <p:cNvSpPr/>
          <p:nvPr/>
        </p:nvSpPr>
        <p:spPr>
          <a:xfrm>
            <a:off x="6243280" y="6845737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</a:t>
            </a:r>
            <a:endParaRPr b="0" i="0" sz="1750" u="none" cap="none" strike="noStrike"/>
          </a:p>
        </p:txBody>
      </p:sp>
      <p:sp>
        <p:nvSpPr>
          <p:cNvPr id="73" name="Google Shape;73;p9"/>
          <p:cNvSpPr/>
          <p:nvPr/>
        </p:nvSpPr>
        <p:spPr>
          <a:xfrm>
            <a:off x="8848725" y="6845737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CSE</a:t>
            </a:r>
            <a:endParaRPr b="0" i="0" sz="1750" u="none" cap="none" strike="noStrike"/>
          </a:p>
        </p:txBody>
      </p:sp>
      <p:sp>
        <p:nvSpPr>
          <p:cNvPr id="74" name="Google Shape;74;p9"/>
          <p:cNvSpPr/>
          <p:nvPr/>
        </p:nvSpPr>
        <p:spPr>
          <a:xfrm>
            <a:off x="11454170" y="6845737"/>
            <a:ext cx="214800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2026</a:t>
            </a:r>
            <a:endParaRPr b="0" i="0" sz="1750" u="none" cap="none" strike="noStrike"/>
          </a:p>
        </p:txBody>
      </p:sp>
      <p:sp>
        <p:nvSpPr>
          <p:cNvPr id="75" name="Google Shape;75;p9"/>
          <p:cNvSpPr/>
          <p:nvPr/>
        </p:nvSpPr>
        <p:spPr>
          <a:xfrm>
            <a:off x="801625" y="7273300"/>
            <a:ext cx="13027500" cy="567600"/>
          </a:xfrm>
          <a:prstGeom prst="rect">
            <a:avLst/>
          </a:prstGeom>
          <a:solidFill>
            <a:srgbClr val="000000">
              <a:alpha val="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9"/>
          <p:cNvSpPr txBox="1"/>
          <p:nvPr/>
        </p:nvSpPr>
        <p:spPr>
          <a:xfrm>
            <a:off x="954025" y="4230738"/>
            <a:ext cx="298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latin typeface="Heebo"/>
                <a:ea typeface="Heebo"/>
                <a:cs typeface="Heebo"/>
                <a:sym typeface="Heebo"/>
              </a:rPr>
              <a:t>Kuldeep Singh Shekhawat</a:t>
            </a:r>
            <a:endParaRPr sz="175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77" name="Google Shape;77;p9"/>
          <p:cNvSpPr txBox="1"/>
          <p:nvPr/>
        </p:nvSpPr>
        <p:spPr>
          <a:xfrm>
            <a:off x="3863875" y="4277988"/>
            <a:ext cx="16200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latin typeface="Heebo"/>
                <a:ea typeface="Heebo"/>
                <a:cs typeface="Heebo"/>
                <a:sym typeface="Heebo"/>
              </a:rPr>
              <a:t>22BCE10143</a:t>
            </a:r>
            <a:endParaRPr sz="175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78" name="Google Shape;78;p9"/>
          <p:cNvSpPr txBox="1"/>
          <p:nvPr/>
        </p:nvSpPr>
        <p:spPr>
          <a:xfrm>
            <a:off x="6103300" y="4235125"/>
            <a:ext cx="471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latin typeface="Heebo"/>
                <a:ea typeface="Heebo"/>
                <a:cs typeface="Heebo"/>
                <a:sym typeface="Heebo"/>
              </a:rPr>
              <a:t>2</a:t>
            </a:r>
            <a:endParaRPr sz="175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79" name="Google Shape;79;p9"/>
          <p:cNvSpPr txBox="1"/>
          <p:nvPr/>
        </p:nvSpPr>
        <p:spPr>
          <a:xfrm>
            <a:off x="8739175" y="4253700"/>
            <a:ext cx="761400" cy="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latin typeface="Heebo"/>
                <a:ea typeface="Heebo"/>
                <a:cs typeface="Heebo"/>
                <a:sym typeface="Heebo"/>
              </a:rPr>
              <a:t>CSE</a:t>
            </a:r>
            <a:endParaRPr sz="175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80" name="Google Shape;80;p9"/>
          <p:cNvSpPr txBox="1"/>
          <p:nvPr/>
        </p:nvSpPr>
        <p:spPr>
          <a:xfrm>
            <a:off x="11388600" y="4253700"/>
            <a:ext cx="9882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latin typeface="Heebo"/>
                <a:ea typeface="Heebo"/>
                <a:cs typeface="Heebo"/>
                <a:sym typeface="Heebo"/>
              </a:rPr>
              <a:t>2026</a:t>
            </a:r>
            <a:endParaRPr sz="175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81" name="Google Shape;81;p9"/>
          <p:cNvSpPr txBox="1"/>
          <p:nvPr/>
        </p:nvSpPr>
        <p:spPr>
          <a:xfrm>
            <a:off x="954025" y="7352350"/>
            <a:ext cx="20250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latin typeface="Heebo"/>
                <a:ea typeface="Heebo"/>
                <a:cs typeface="Heebo"/>
                <a:sym typeface="Heebo"/>
              </a:rPr>
              <a:t>Tanishq Kakkar</a:t>
            </a:r>
            <a:endParaRPr sz="175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82" name="Google Shape;82;p9"/>
          <p:cNvSpPr txBox="1"/>
          <p:nvPr/>
        </p:nvSpPr>
        <p:spPr>
          <a:xfrm>
            <a:off x="3863875" y="7352325"/>
            <a:ext cx="16200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latin typeface="Heebo"/>
                <a:ea typeface="Heebo"/>
                <a:cs typeface="Heebo"/>
                <a:sym typeface="Heebo"/>
              </a:rPr>
              <a:t>22BCE110682</a:t>
            </a:r>
            <a:endParaRPr sz="175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83" name="Google Shape;83;p9"/>
          <p:cNvSpPr txBox="1"/>
          <p:nvPr/>
        </p:nvSpPr>
        <p:spPr>
          <a:xfrm>
            <a:off x="6105925" y="7352350"/>
            <a:ext cx="6318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latin typeface="Heebo"/>
                <a:ea typeface="Heebo"/>
                <a:cs typeface="Heebo"/>
                <a:sym typeface="Heebo"/>
              </a:rPr>
              <a:t>2</a:t>
            </a:r>
            <a:endParaRPr sz="175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84" name="Google Shape;84;p9"/>
          <p:cNvSpPr txBox="1"/>
          <p:nvPr/>
        </p:nvSpPr>
        <p:spPr>
          <a:xfrm>
            <a:off x="8787763" y="7379625"/>
            <a:ext cx="6318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latin typeface="Heebo"/>
                <a:ea typeface="Heebo"/>
                <a:cs typeface="Heebo"/>
                <a:sym typeface="Heebo"/>
              </a:rPr>
              <a:t>CSE</a:t>
            </a:r>
            <a:endParaRPr sz="175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85" name="Google Shape;85;p9"/>
          <p:cNvSpPr txBox="1"/>
          <p:nvPr/>
        </p:nvSpPr>
        <p:spPr>
          <a:xfrm>
            <a:off x="11388600" y="7352350"/>
            <a:ext cx="907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latin typeface="Heebo"/>
                <a:ea typeface="Heebo"/>
                <a:cs typeface="Heebo"/>
                <a:sym typeface="Heebo"/>
              </a:rPr>
              <a:t>2026</a:t>
            </a:r>
            <a:endParaRPr sz="1750"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 txBox="1"/>
          <p:nvPr/>
        </p:nvSpPr>
        <p:spPr>
          <a:xfrm>
            <a:off x="972000" y="405000"/>
            <a:ext cx="43902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50">
                <a:latin typeface="Crimson Pro"/>
                <a:ea typeface="Crimson Pro"/>
                <a:cs typeface="Crimson Pro"/>
                <a:sym typeface="Crimson Pro"/>
              </a:rPr>
              <a:t>Contributions</a:t>
            </a:r>
            <a:endParaRPr b="1" sz="4450"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92" name="Google Shape;92;p10"/>
          <p:cNvSpPr txBox="1"/>
          <p:nvPr/>
        </p:nvSpPr>
        <p:spPr>
          <a:xfrm>
            <a:off x="972000" y="1668600"/>
            <a:ext cx="11145600" cy="60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Kuldeep Singh Shekhawat: Home Activity and UI</a:t>
            </a:r>
            <a:endParaRPr b="1"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50"/>
              <a:buChar char="●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Responsibilities: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Develop and maintain Home page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Design and update activity_home.xml (including logout button, intro card, bottom navigation).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Ensure navigation between activities works (e.g., nav_sos, nav_period_tracker, nav_blogs).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Handle UI enhancements (e.g., top margin, navigation visibility).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Akshit Kumar: Login Activity and UI</a:t>
            </a:r>
            <a:endParaRPr b="1"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50"/>
              <a:buChar char="●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Responsibilities: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Develop and maintain Login page.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Design activity_login.xml (e.g., username/password fields, login button).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Implement basic authentication logic (e.g., validate credentials, navigate to HomeActivity)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Jihirsh Singh: Period Tracker Activity and UI</a:t>
            </a:r>
            <a:endParaRPr b="1"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50"/>
              <a:buChar char="●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Responsibilities: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Develop and maintain Period tracker page.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Design activity_period_tracker.xml (e.g., calendar, input for cycle data).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Implement basic period tracking logic (e.g., save dates, calculate cycle).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0"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/>
          <p:nvPr/>
        </p:nvSpPr>
        <p:spPr>
          <a:xfrm>
            <a:off x="842400" y="842400"/>
            <a:ext cx="9995400" cy="66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Dindayal Sinha: Blogs Activity and UI</a:t>
            </a:r>
            <a:endParaRPr b="1"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50"/>
              <a:buChar char="●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Responsibilities: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Develop and maintain Blogs page.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Design and update activity_blogs.xml (e.g., scrollable cards with safety tips).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Ensure scrolling and card content are functional.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Siddharth Jha: SOS Activity and UI</a:t>
            </a:r>
            <a:endParaRPr b="1"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50"/>
              <a:buChar char="●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Responsibilities: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Develop and maintain Sos page.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Design activity_sos.xml (e.g., emergency button, contact list).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Implement SOS functionality (e.g., send alert, call emergency number).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Tanishq Kakkar: Backend and Project Integration</a:t>
            </a:r>
            <a:endParaRPr b="1"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50"/>
              <a:buChar char="●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Responsibilities: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Design and implement the backend (REST API).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Integrate backend with all activities (e.g., authentication, data sync).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Manage shared resources (e.g., colors.xml, strings.xml, drawables).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397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Heebo"/>
              <a:buChar char="○"/>
            </a:pPr>
            <a:r>
              <a:rPr lang="en-US" sz="175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Coordinate builds and resolve conflicts.</a:t>
            </a:r>
            <a:endParaRPr sz="175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2"/>
          <p:cNvSpPr/>
          <p:nvPr/>
        </p:nvSpPr>
        <p:spPr>
          <a:xfrm>
            <a:off x="793790" y="850225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i="0" lang="en-US" sz="4450" u="none" cap="none" strike="noStrike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Problem Overview</a:t>
            </a:r>
            <a:endParaRPr b="0" i="0" sz="4450" u="none" cap="none" strike="noStrike"/>
          </a:p>
        </p:txBody>
      </p:sp>
      <p:sp>
        <p:nvSpPr>
          <p:cNvPr id="105" name="Google Shape;105;p12"/>
          <p:cNvSpPr/>
          <p:nvPr/>
        </p:nvSpPr>
        <p:spPr>
          <a:xfrm>
            <a:off x="793790" y="2012633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A clear understanding of the problem is crucial for developing an effective Android solution. This section outlines the key challenges your project addresses.</a:t>
            </a:r>
            <a:endParaRPr b="0" i="0" sz="1750" u="none" cap="none" strike="noStrike"/>
          </a:p>
        </p:txBody>
      </p:sp>
      <p:sp>
        <p:nvSpPr>
          <p:cNvPr id="106" name="Google Shape;106;p12"/>
          <p:cNvSpPr/>
          <p:nvPr/>
        </p:nvSpPr>
        <p:spPr>
          <a:xfrm>
            <a:off x="793790" y="2993588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2"/>
          <p:cNvSpPr/>
          <p:nvPr/>
        </p:nvSpPr>
        <p:spPr>
          <a:xfrm>
            <a:off x="1530906" y="307145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i="0" lang="en-US" sz="22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Problem Identification</a:t>
            </a:r>
            <a:endParaRPr b="0" i="0" sz="2200" u="none" cap="none" strike="noStrike"/>
          </a:p>
        </p:txBody>
      </p:sp>
      <p:sp>
        <p:nvSpPr>
          <p:cNvPr id="108" name="Google Shape;108;p12"/>
          <p:cNvSpPr/>
          <p:nvPr/>
        </p:nvSpPr>
        <p:spPr>
          <a:xfrm>
            <a:off x="1530900" y="3561875"/>
            <a:ext cx="58563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Women lack an integrated app for safety (e.g., emergencies) and health (e.g., period tracking).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Pain points include inaccessible SOS tools and fragmented health solutions.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t/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09" name="Google Shape;109;p12"/>
          <p:cNvSpPr/>
          <p:nvPr/>
        </p:nvSpPr>
        <p:spPr>
          <a:xfrm>
            <a:off x="7456884" y="2993588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2"/>
          <p:cNvSpPr/>
          <p:nvPr/>
        </p:nvSpPr>
        <p:spPr>
          <a:xfrm>
            <a:off x="8194000" y="307145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i="0" lang="en-US" sz="22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User Impact</a:t>
            </a:r>
            <a:endParaRPr b="0" i="0" sz="2200" u="none" cap="none" strike="noStrike"/>
          </a:p>
        </p:txBody>
      </p:sp>
      <p:sp>
        <p:nvSpPr>
          <p:cNvPr id="111" name="Google Shape;111;p12"/>
          <p:cNvSpPr/>
          <p:nvPr/>
        </p:nvSpPr>
        <p:spPr>
          <a:xfrm>
            <a:off x="8194000" y="3561874"/>
            <a:ext cx="564261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Impacts daily safety and well-being, especially in crises.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Causes stress and inefficiency; affects millions of women globally.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t/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2" name="Google Shape;112;p12"/>
          <p:cNvSpPr/>
          <p:nvPr/>
        </p:nvSpPr>
        <p:spPr>
          <a:xfrm>
            <a:off x="793790" y="5104209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2"/>
          <p:cNvSpPr/>
          <p:nvPr/>
        </p:nvSpPr>
        <p:spPr>
          <a:xfrm>
            <a:off x="1530906" y="518207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i="0" lang="en-US" sz="22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Market Gap Analysis</a:t>
            </a:r>
            <a:endParaRPr b="0" i="0" sz="2200" u="none" cap="none" strike="noStrike"/>
          </a:p>
        </p:txBody>
      </p:sp>
      <p:sp>
        <p:nvSpPr>
          <p:cNvPr id="114" name="Google Shape;114;p12"/>
          <p:cNvSpPr/>
          <p:nvPr/>
        </p:nvSpPr>
        <p:spPr>
          <a:xfrm>
            <a:off x="1530906" y="5672495"/>
            <a:ext cx="564249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Existing apps focus on safety or health, not both, with outdated UIs.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Opportunity for a modern, unified solution with offline capabilities.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t/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5" name="Google Shape;115;p12"/>
          <p:cNvSpPr/>
          <p:nvPr/>
        </p:nvSpPr>
        <p:spPr>
          <a:xfrm>
            <a:off x="7456884" y="5104209"/>
            <a:ext cx="510302" cy="510302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2"/>
          <p:cNvSpPr/>
          <p:nvPr/>
        </p:nvSpPr>
        <p:spPr>
          <a:xfrm>
            <a:off x="8194000" y="518207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i="0" lang="en-US" sz="22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Problem Validation</a:t>
            </a:r>
            <a:endParaRPr b="0" i="0" sz="2200" u="none" cap="none" strike="noStrike"/>
          </a:p>
        </p:txBody>
      </p:sp>
      <p:sp>
        <p:nvSpPr>
          <p:cNvPr id="117" name="Google Shape;117;p12"/>
          <p:cNvSpPr/>
          <p:nvPr/>
        </p:nvSpPr>
        <p:spPr>
          <a:xfrm>
            <a:off x="8194000" y="5672495"/>
            <a:ext cx="564261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Validated via user interviews and market research.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Confirmed demand for a holistic, user-friendly women’s app.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t/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8" name="Google Shape;118;p12"/>
          <p:cNvSpPr/>
          <p:nvPr/>
        </p:nvSpPr>
        <p:spPr>
          <a:xfrm>
            <a:off x="793790" y="7568103"/>
            <a:ext cx="13042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Highlights a clear need for Rakshini to address safety and health gaps. Sets the stage for an innovative, user-centered solution.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120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t/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/>
          <p:nvPr/>
        </p:nvSpPr>
        <p:spPr>
          <a:xfrm>
            <a:off x="793800" y="1218725"/>
            <a:ext cx="13042800" cy="9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4450"/>
              <a:buFont typeface="Crimson Pro SemiBold"/>
              <a:buNone/>
            </a:pPr>
            <a:r>
              <a:rPr b="1" i="0" lang="en-US" sz="4450" u="none" cap="none" strike="noStrike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Solution Overview</a:t>
            </a:r>
            <a:endParaRPr b="0" i="0" sz="4450" u="none" cap="none" strike="noStrike"/>
          </a:p>
        </p:txBody>
      </p:sp>
      <p:pic>
        <p:nvPicPr>
          <p:cNvPr descr="preencoded.png" id="125" name="Google Shape;12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3089910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3"/>
          <p:cNvSpPr/>
          <p:nvPr/>
        </p:nvSpPr>
        <p:spPr>
          <a:xfrm>
            <a:off x="1020604" y="422398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i="0" lang="en-US" sz="22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Core Innovation</a:t>
            </a:r>
            <a:endParaRPr b="0" i="0" sz="2200" u="none" cap="none" strike="noStrike"/>
          </a:p>
        </p:txBody>
      </p:sp>
      <p:sp>
        <p:nvSpPr>
          <p:cNvPr id="127" name="Google Shape;127;p13"/>
          <p:cNvSpPr/>
          <p:nvPr/>
        </p:nvSpPr>
        <p:spPr>
          <a:xfrm>
            <a:off x="1020604" y="4714399"/>
            <a:ext cx="389393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</a:rPr>
              <a:t>Fills gaps with SOS, Period Tracker, and Blogs. Offers intuitive design with gradients and modern UI.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t/>
            </a:r>
            <a:endParaRPr sz="150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descr="preencoded.png" id="128" name="Google Shape;12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41357" y="3089910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3"/>
          <p:cNvSpPr/>
          <p:nvPr/>
        </p:nvSpPr>
        <p:spPr>
          <a:xfrm>
            <a:off x="5368171" y="422398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i="0" lang="en-US" sz="22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Key Benefits</a:t>
            </a:r>
            <a:endParaRPr b="0" i="0" sz="2200" u="none" cap="none" strike="noStrike"/>
          </a:p>
        </p:txBody>
      </p:sp>
      <p:sp>
        <p:nvSpPr>
          <p:cNvPr id="130" name="Google Shape;130;p13"/>
          <p:cNvSpPr/>
          <p:nvPr/>
        </p:nvSpPr>
        <p:spPr>
          <a:xfrm>
            <a:off x="5105975" y="4714400"/>
            <a:ext cx="4938000" cy="1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Provides easy navigation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(e.g., logout FAB). Enhances efficiency with persistent date logging.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Adds functionality via SOS and cycle predictions.</a:t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t/>
            </a:r>
            <a:endParaRPr sz="175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descr="preencoded.png" id="131" name="Google Shape;131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88924" y="3089910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3"/>
          <p:cNvSpPr/>
          <p:nvPr/>
        </p:nvSpPr>
        <p:spPr>
          <a:xfrm>
            <a:off x="10043963" y="4223993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2200"/>
              <a:buFont typeface="Crimson Pro SemiBold"/>
              <a:buNone/>
            </a:pPr>
            <a:r>
              <a:rPr b="1" i="0" lang="en-US" sz="22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Technical Edge</a:t>
            </a:r>
            <a:endParaRPr b="0" i="0" sz="2200" u="none" cap="none" strike="noStrike"/>
          </a:p>
        </p:txBody>
      </p:sp>
      <p:sp>
        <p:nvSpPr>
          <p:cNvPr id="133" name="Google Shape;133;p13"/>
          <p:cNvSpPr/>
          <p:nvPr/>
        </p:nvSpPr>
        <p:spPr>
          <a:xfrm>
            <a:off x="10043963" y="4714399"/>
            <a:ext cx="38940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</a:rPr>
              <a:t>Uses ConstraintLayout and Material Design 3.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</a:rPr>
              <a:t>Employs Kotlin, Coroutines, and plans Room.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</a:rPr>
              <a:t>Follows Android best practices.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t/>
            </a:r>
            <a:endParaRPr sz="150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34" name="Google Shape;134;p13"/>
          <p:cNvSpPr/>
          <p:nvPr/>
        </p:nvSpPr>
        <p:spPr>
          <a:xfrm>
            <a:off x="793790" y="6835871"/>
            <a:ext cx="13042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Our solution transforms the identified problem into an opportunity for innovation. We've focused on creating a user-centred experience that delivers real value.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061801"/>
            <a:ext cx="2233424" cy="5015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8225" y="3061808"/>
            <a:ext cx="2233424" cy="5015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4050" y="3061773"/>
            <a:ext cx="2233424" cy="501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09875" y="3061773"/>
            <a:ext cx="2233424" cy="501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695700" y="3061773"/>
            <a:ext cx="2233424" cy="501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081525" y="3061798"/>
            <a:ext cx="2233424" cy="501540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4"/>
          <p:cNvSpPr txBox="1"/>
          <p:nvPr/>
        </p:nvSpPr>
        <p:spPr>
          <a:xfrm>
            <a:off x="534600" y="162000"/>
            <a:ext cx="9525600" cy="13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50">
                <a:latin typeface="Crimson Pro"/>
                <a:ea typeface="Crimson Pro"/>
                <a:cs typeface="Crimson Pro"/>
                <a:sym typeface="Crimson Pro"/>
              </a:rPr>
              <a:t>Screenshots</a:t>
            </a:r>
            <a:endParaRPr b="1" sz="4450"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147" name="Google Shape;147;p14"/>
          <p:cNvSpPr txBox="1"/>
          <p:nvPr/>
        </p:nvSpPr>
        <p:spPr>
          <a:xfrm>
            <a:off x="615600" y="1020600"/>
            <a:ext cx="13105800" cy="17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latin typeface="Heebo"/>
                <a:ea typeface="Heebo"/>
                <a:cs typeface="Heebo"/>
                <a:sym typeface="Heebo"/>
              </a:rPr>
              <a:t>It features notifications to remind users of safety checks and period tracking updates. The SMS functionality allows sending emergency messages to predefined contacts. The SOS feature enables quick alerts with a single tap, potentially integrating location data. Period tracking offers a calendar to log cycles, predict dates, and provide health insights. Blogs provide educational content on safety, self-defense, and wellness. The register module allows users to sign up with secure authentication, linking all features to a personalized profile. This app empowers users with safety and health management tools.</a:t>
            </a:r>
            <a:endParaRPr sz="175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/>
          <p:nvPr/>
        </p:nvSpPr>
        <p:spPr>
          <a:xfrm>
            <a:off x="679124" y="534700"/>
            <a:ext cx="61086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2D47"/>
              </a:buClr>
              <a:buSzPts val="3800"/>
              <a:buFont typeface="Crimson Pro SemiBold"/>
              <a:buNone/>
            </a:pPr>
            <a:r>
              <a:rPr b="1" i="0" lang="en-US" sz="3800" u="none" cap="none" strike="noStrike">
                <a:solidFill>
                  <a:srgbClr val="152D47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Technical Implementation</a:t>
            </a:r>
            <a:endParaRPr b="0" i="0" sz="3800" u="none" cap="none" strike="noStrike"/>
          </a:p>
        </p:txBody>
      </p:sp>
      <p:pic>
        <p:nvPicPr>
          <p:cNvPr descr="preencoded.png" id="154" name="Google Shape;15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9133" y="1529120"/>
            <a:ext cx="485061" cy="48506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5"/>
          <p:cNvSpPr/>
          <p:nvPr/>
        </p:nvSpPr>
        <p:spPr>
          <a:xfrm>
            <a:off x="1406723" y="1644253"/>
            <a:ext cx="2425660" cy="303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900"/>
              <a:buFont typeface="Crimson Pro SemiBold"/>
              <a:buNone/>
            </a:pPr>
            <a:r>
              <a:rPr b="1" i="0" lang="en-US" sz="19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Layouts</a:t>
            </a:r>
            <a:endParaRPr b="0" i="0" sz="1900" u="none" cap="none" strike="noStrike"/>
          </a:p>
        </p:txBody>
      </p:sp>
      <p:sp>
        <p:nvSpPr>
          <p:cNvPr id="156" name="Google Shape;156;p15"/>
          <p:cNvSpPr/>
          <p:nvPr/>
        </p:nvSpPr>
        <p:spPr>
          <a:xfrm>
            <a:off x="1406725" y="2063680"/>
            <a:ext cx="12544500" cy="8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</a:rPr>
              <a:t>Uses ConstraintLayout for flexible UI (e.g., home page intro).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</a:rPr>
              <a:t>Employs LinearLayout for organized content (e.g., period tracker card).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</a:rPr>
              <a:t>Plans RecyclerView with adapters for future lists (e.g., logged dates).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500"/>
              <a:buFont typeface="Heebo"/>
              <a:buNone/>
            </a:pPr>
            <a:r>
              <a:t/>
            </a:r>
            <a:endParaRPr sz="150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descr="preencoded.png" id="157" name="Google Shape;15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9133" y="3433349"/>
            <a:ext cx="485061" cy="48506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5"/>
          <p:cNvSpPr/>
          <p:nvPr/>
        </p:nvSpPr>
        <p:spPr>
          <a:xfrm>
            <a:off x="1406723" y="3524369"/>
            <a:ext cx="24258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900"/>
              <a:buFont typeface="Crimson Pro SemiBold"/>
              <a:buNone/>
            </a:pPr>
            <a:r>
              <a:rPr b="1" i="0" lang="en-US" sz="19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Data Binding</a:t>
            </a:r>
            <a:endParaRPr b="0" i="0" sz="1900" u="none" cap="none" strike="noStrike"/>
          </a:p>
        </p:txBody>
      </p:sp>
      <p:sp>
        <p:nvSpPr>
          <p:cNvPr id="159" name="Google Shape;159;p15"/>
          <p:cNvSpPr/>
          <p:nvPr/>
        </p:nvSpPr>
        <p:spPr>
          <a:xfrm>
            <a:off x="1406698" y="3845540"/>
            <a:ext cx="12544500" cy="3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Implements View Binding for efficient UI access (e.g., calendar in Period Tracker).</a:t>
            </a:r>
            <a:endParaRPr sz="150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1200"/>
              </a:spcBef>
              <a:spcAft>
                <a:spcPts val="0"/>
              </a:spcAft>
              <a:buClr>
                <a:srgbClr val="4C4C4D"/>
              </a:buClr>
              <a:buSzPts val="1500"/>
              <a:buFont typeface="Heebo"/>
              <a:buNone/>
            </a:pPr>
            <a:r>
              <a:t/>
            </a:r>
            <a:endParaRPr sz="150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descr="preencoded.png" id="160" name="Google Shape;16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9133" y="4476477"/>
            <a:ext cx="485061" cy="48506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5"/>
          <p:cNvSpPr/>
          <p:nvPr/>
        </p:nvSpPr>
        <p:spPr>
          <a:xfrm>
            <a:off x="1406723" y="4579499"/>
            <a:ext cx="24258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900"/>
              <a:buFont typeface="Crimson Pro SemiBold"/>
              <a:buNone/>
            </a:pPr>
            <a:r>
              <a:rPr b="1" i="0" lang="en-US" sz="19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Networking</a:t>
            </a:r>
            <a:endParaRPr b="0" i="0" sz="1900" u="none" cap="none" strike="noStrike"/>
          </a:p>
        </p:txBody>
      </p:sp>
      <p:sp>
        <p:nvSpPr>
          <p:cNvPr id="162" name="Google Shape;162;p15"/>
          <p:cNvSpPr/>
          <p:nvPr/>
        </p:nvSpPr>
        <p:spPr>
          <a:xfrm>
            <a:off x="1406723" y="4965981"/>
            <a:ext cx="12544500" cy="3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Plans Retrofit with Coroutines for blog API fetches.</a:t>
            </a:r>
            <a:endParaRPr sz="150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1200"/>
              </a:spcBef>
              <a:spcAft>
                <a:spcPts val="0"/>
              </a:spcAft>
              <a:buClr>
                <a:srgbClr val="4C4C4D"/>
              </a:buClr>
              <a:buSzPts val="1500"/>
              <a:buFont typeface="Heebo"/>
              <a:buNone/>
            </a:pPr>
            <a:r>
              <a:t/>
            </a:r>
            <a:endParaRPr sz="1500">
              <a:solidFill>
                <a:srgbClr val="4C4C4D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descr="preencoded.png" id="163" name="Google Shape;163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9133" y="5519618"/>
            <a:ext cx="485061" cy="48506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5"/>
          <p:cNvSpPr/>
          <p:nvPr/>
        </p:nvSpPr>
        <p:spPr>
          <a:xfrm>
            <a:off x="1406723" y="5634752"/>
            <a:ext cx="24258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900"/>
              <a:buFont typeface="Crimson Pro SemiBold"/>
              <a:buNone/>
            </a:pPr>
            <a:r>
              <a:rPr b="1" i="0" lang="en-US" sz="19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Local Storage</a:t>
            </a:r>
            <a:endParaRPr b="0" i="0" sz="1900" u="none" cap="none" strike="noStrike"/>
          </a:p>
        </p:txBody>
      </p:sp>
      <p:sp>
        <p:nvSpPr>
          <p:cNvPr id="165" name="Google Shape;165;p15"/>
          <p:cNvSpPr/>
          <p:nvPr/>
        </p:nvSpPr>
        <p:spPr>
          <a:xfrm>
            <a:off x="1406725" y="6054188"/>
            <a:ext cx="12544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</a:rPr>
              <a:t>Uses SharedPreferences for period dates currently.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</a:rPr>
              <a:t>Future shift to Room Database for scalable, offline data.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500"/>
              <a:buFont typeface="Heebo"/>
              <a:buNone/>
            </a:pPr>
            <a:r>
              <a:t/>
            </a:r>
            <a:endParaRPr sz="1500"/>
          </a:p>
        </p:txBody>
      </p:sp>
      <p:pic>
        <p:nvPicPr>
          <p:cNvPr descr="preencoded.png" id="166" name="Google Shape;166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79133" y="6849785"/>
            <a:ext cx="485061" cy="48506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5"/>
          <p:cNvSpPr/>
          <p:nvPr/>
        </p:nvSpPr>
        <p:spPr>
          <a:xfrm>
            <a:off x="1406723" y="6964918"/>
            <a:ext cx="2425660" cy="303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900"/>
              <a:buFont typeface="Crimson Pro SemiBold"/>
              <a:buNone/>
            </a:pPr>
            <a:r>
              <a:rPr b="1" i="0" lang="en-US" sz="1900" u="none" cap="none" strike="noStrike">
                <a:solidFill>
                  <a:srgbClr val="4C4C4D"/>
                </a:solidFill>
                <a:latin typeface="Crimson Pro SemiBold"/>
                <a:ea typeface="Crimson Pro SemiBold"/>
                <a:cs typeface="Crimson Pro SemiBold"/>
                <a:sym typeface="Crimson Pro SemiBold"/>
              </a:rPr>
              <a:t>Additional Tools</a:t>
            </a:r>
            <a:endParaRPr b="0" i="0" sz="1900" u="none" cap="none" strike="noStrike"/>
          </a:p>
        </p:txBody>
      </p:sp>
      <p:sp>
        <p:nvSpPr>
          <p:cNvPr id="168" name="Google Shape;168;p15"/>
          <p:cNvSpPr/>
          <p:nvPr/>
        </p:nvSpPr>
        <p:spPr>
          <a:xfrm>
            <a:off x="1406723" y="7384375"/>
            <a:ext cx="12544544" cy="3105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C4C4D"/>
              </a:buClr>
              <a:buSzPts val="1500"/>
              <a:buFont typeface="Heebo"/>
              <a:buNone/>
            </a:pPr>
            <a:r>
              <a:rPr b="0" i="0" lang="en-US" sz="1500" u="none" cap="none" strike="noStrike">
                <a:solidFill>
                  <a:srgbClr val="4C4C4D"/>
                </a:solidFill>
                <a:latin typeface="Heebo"/>
                <a:ea typeface="Heebo"/>
                <a:cs typeface="Heebo"/>
                <a:sym typeface="Heebo"/>
              </a:rPr>
              <a:t>Firebase services, Jetpack components, and third-party libraries.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